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69" r:id="rId4"/>
    <p:sldId id="257" r:id="rId5"/>
    <p:sldId id="270" r:id="rId6"/>
    <p:sldId id="272" r:id="rId7"/>
    <p:sldId id="275" r:id="rId8"/>
    <p:sldId id="278" r:id="rId9"/>
    <p:sldId id="277" r:id="rId10"/>
    <p:sldId id="279" r:id="rId11"/>
    <p:sldId id="273" r:id="rId12"/>
    <p:sldId id="280" r:id="rId13"/>
    <p:sldId id="281" r:id="rId14"/>
    <p:sldId id="284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ototerra.ru/image_page.html?id=126376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fototerra.ru/image_page.html?id=126373" TargetMode="Externa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9"/>
            <a:ext cx="7342584" cy="295232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МБОУ «</a:t>
            </a:r>
            <a:r>
              <a:rPr lang="ru-RU" sz="2400" dirty="0" err="1" smtClean="0"/>
              <a:t>Ашковская</a:t>
            </a:r>
            <a:r>
              <a:rPr lang="ru-RU" sz="2400" dirty="0" smtClean="0"/>
              <a:t> основная школа»</a:t>
            </a:r>
            <a:br>
              <a:rPr lang="ru-RU" sz="2400" dirty="0" smtClean="0"/>
            </a:br>
            <a:r>
              <a:rPr lang="ru-RU" sz="4000" dirty="0" smtClean="0"/>
              <a:t>Храм Рождества Пресвятой Богородицы в </a:t>
            </a:r>
            <a:r>
              <a:rPr lang="ru-RU" sz="4000" dirty="0" err="1" smtClean="0"/>
              <a:t>Самуйлово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581128"/>
            <a:ext cx="6048672" cy="1944216"/>
          </a:xfrm>
        </p:spPr>
        <p:txBody>
          <a:bodyPr>
            <a:normAutofit fontScale="70000" lnSpcReduction="20000"/>
          </a:bodyPr>
          <a:lstStyle/>
          <a:p>
            <a:r>
              <a:rPr lang="ru-RU" sz="3800" dirty="0" smtClean="0">
                <a:solidFill>
                  <a:schemeClr val="tx1"/>
                </a:solidFill>
              </a:rPr>
              <a:t>Учащиеся 6-7 классов</a:t>
            </a:r>
          </a:p>
          <a:p>
            <a:r>
              <a:rPr lang="ru-RU" sz="3800" dirty="0" smtClean="0">
                <a:solidFill>
                  <a:schemeClr val="tx1"/>
                </a:solidFill>
              </a:rPr>
              <a:t>Руководитель: </a:t>
            </a:r>
            <a:r>
              <a:rPr lang="ru-RU" sz="3800" dirty="0" err="1" smtClean="0">
                <a:solidFill>
                  <a:schemeClr val="tx1"/>
                </a:solidFill>
              </a:rPr>
              <a:t>Бараненкова</a:t>
            </a:r>
            <a:r>
              <a:rPr lang="ru-RU" sz="3800" dirty="0" smtClean="0">
                <a:solidFill>
                  <a:schemeClr val="tx1"/>
                </a:solidFill>
              </a:rPr>
              <a:t> А.Н.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err="1" smtClean="0">
                <a:solidFill>
                  <a:schemeClr val="tx1"/>
                </a:solidFill>
              </a:rPr>
              <a:t>д.Ашково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2019 г.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27168" cy="221825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Во время Отечественной войны 1812 года французские солдаты не тронули </a:t>
            </a:r>
            <a:r>
              <a:rPr lang="ru-RU" sz="1800" dirty="0" err="1" smtClean="0"/>
              <a:t>Самуйлово</a:t>
            </a:r>
            <a:r>
              <a:rPr lang="ru-RU" sz="1800" dirty="0" smtClean="0"/>
              <a:t>. Маршал Ней был поражен великолепием усадебных построек и даже оставил на одной из стен главного дома надпись, которую перевели так: «Это здание представляет настолько художественное, во всех отношениях, архитектурное произведение, что истребление его огнем не должно считаться делом рук французской армии.»</a:t>
            </a:r>
            <a:br>
              <a:rPr lang="ru-RU" sz="1800" dirty="0" smtClean="0"/>
            </a:br>
            <a:r>
              <a:rPr lang="en-US" sz="1800" dirty="0" err="1" smtClean="0"/>
              <a:t>Уже</a:t>
            </a:r>
            <a:r>
              <a:rPr lang="en-US" sz="1800" dirty="0" smtClean="0"/>
              <a:t> в </a:t>
            </a:r>
            <a:r>
              <a:rPr lang="en-US" sz="1800" dirty="0" err="1" smtClean="0"/>
              <a:t>начале</a:t>
            </a:r>
            <a:r>
              <a:rPr lang="en-US" sz="1800" dirty="0" smtClean="0"/>
              <a:t> XX в. </a:t>
            </a:r>
            <a:r>
              <a:rPr lang="en-US" sz="1800" dirty="0" err="1" smtClean="0"/>
              <a:t>огромная</a:t>
            </a:r>
            <a:r>
              <a:rPr lang="en-US" sz="1800" dirty="0" smtClean="0"/>
              <a:t> </a:t>
            </a:r>
            <a:r>
              <a:rPr lang="en-US" sz="1800" dirty="0" err="1" smtClean="0"/>
              <a:t>усадьба</a:t>
            </a:r>
            <a:r>
              <a:rPr lang="en-US" sz="1800" dirty="0" smtClean="0"/>
              <a:t> с </a:t>
            </a:r>
            <a:r>
              <a:rPr lang="en-US" sz="1800" dirty="0" err="1" smtClean="0"/>
              <a:t>большим</a:t>
            </a:r>
            <a:r>
              <a:rPr lang="en-US" sz="1800" dirty="0" smtClean="0"/>
              <a:t> </a:t>
            </a:r>
            <a:r>
              <a:rPr lang="en-US" sz="1800" dirty="0" err="1" smtClean="0"/>
              <a:t>количеством</a:t>
            </a:r>
            <a:r>
              <a:rPr lang="en-US" sz="1800" dirty="0" smtClean="0"/>
              <a:t> </a:t>
            </a:r>
            <a:r>
              <a:rPr lang="en-US" sz="1800" dirty="0" err="1" smtClean="0"/>
              <a:t>построек</a:t>
            </a:r>
            <a:r>
              <a:rPr lang="en-US" sz="1800" dirty="0" smtClean="0"/>
              <a:t> </a:t>
            </a:r>
            <a:r>
              <a:rPr lang="en-US" sz="1800" dirty="0" err="1" smtClean="0"/>
              <a:t>была</a:t>
            </a:r>
            <a:r>
              <a:rPr lang="en-US" sz="1800" dirty="0" smtClean="0"/>
              <a:t> </a:t>
            </a:r>
            <a:r>
              <a:rPr lang="en-US" sz="1800" dirty="0" err="1" smtClean="0"/>
              <a:t>заброшена</a:t>
            </a:r>
            <a:r>
              <a:rPr lang="en-US" sz="1800" dirty="0" smtClean="0"/>
              <a:t> и </a:t>
            </a:r>
            <a:r>
              <a:rPr lang="en-US" sz="1800" dirty="0" err="1" smtClean="0"/>
              <a:t>разрушалась</a:t>
            </a:r>
            <a:r>
              <a:rPr lang="en-US" sz="1800" dirty="0" smtClean="0"/>
              <a:t>. </a:t>
            </a:r>
            <a:r>
              <a:rPr lang="en-US" sz="1800" dirty="0" err="1" smtClean="0"/>
              <a:t>Революция</a:t>
            </a:r>
            <a:r>
              <a:rPr lang="en-US" sz="1800" dirty="0" smtClean="0"/>
              <a:t> </a:t>
            </a:r>
            <a:r>
              <a:rPr lang="en-US" sz="1800" dirty="0" err="1" smtClean="0"/>
              <a:t>положения</a:t>
            </a:r>
            <a:r>
              <a:rPr lang="en-US" sz="1800" dirty="0" smtClean="0"/>
              <a:t> </a:t>
            </a:r>
            <a:r>
              <a:rPr lang="en-US" sz="1800" dirty="0" err="1" smtClean="0"/>
              <a:t>не</a:t>
            </a:r>
            <a:r>
              <a:rPr lang="en-US" sz="1800" dirty="0" smtClean="0"/>
              <a:t> </a:t>
            </a:r>
            <a:r>
              <a:rPr lang="en-US" sz="1800" dirty="0" err="1" smtClean="0"/>
              <a:t>исправила</a:t>
            </a:r>
            <a:r>
              <a:rPr lang="en-US" sz="1800" dirty="0" smtClean="0"/>
              <a:t>, а </a:t>
            </a:r>
            <a:r>
              <a:rPr lang="en-US" sz="1800" dirty="0" err="1" smtClean="0"/>
              <a:t>во</a:t>
            </a:r>
            <a:r>
              <a:rPr lang="en-US" sz="1800" dirty="0" smtClean="0"/>
              <a:t> </a:t>
            </a:r>
            <a:r>
              <a:rPr lang="en-US" sz="1800" dirty="0" err="1" smtClean="0"/>
              <a:t>время</a:t>
            </a:r>
            <a:r>
              <a:rPr lang="en-US" sz="1800" dirty="0" smtClean="0"/>
              <a:t> </a:t>
            </a:r>
            <a:r>
              <a:rPr lang="en-US" sz="1800" dirty="0" err="1" smtClean="0"/>
              <a:t>Великой</a:t>
            </a:r>
            <a:r>
              <a:rPr lang="en-US" sz="1800" dirty="0" smtClean="0"/>
              <a:t> </a:t>
            </a:r>
            <a:r>
              <a:rPr lang="en-US" sz="1800" dirty="0" err="1" smtClean="0"/>
              <a:t>Отечественной</a:t>
            </a:r>
            <a:r>
              <a:rPr lang="en-US" sz="1800" dirty="0" smtClean="0"/>
              <a:t> </a:t>
            </a:r>
            <a:r>
              <a:rPr lang="en-US" sz="1800" dirty="0" err="1" smtClean="0"/>
              <a:t>войны</a:t>
            </a:r>
            <a:r>
              <a:rPr lang="en-US" sz="1800" dirty="0" smtClean="0"/>
              <a:t> </a:t>
            </a:r>
            <a:r>
              <a:rPr lang="en-US" sz="1800" dirty="0" err="1" smtClean="0"/>
              <a:t>усадебные</a:t>
            </a:r>
            <a:r>
              <a:rPr lang="en-US" sz="1800" dirty="0" smtClean="0"/>
              <a:t> </a:t>
            </a:r>
            <a:r>
              <a:rPr lang="en-US" sz="1800" dirty="0" err="1" smtClean="0"/>
              <a:t>постройки</a:t>
            </a:r>
            <a:r>
              <a:rPr lang="en-US" sz="1800" dirty="0" smtClean="0"/>
              <a:t> </a:t>
            </a:r>
            <a:r>
              <a:rPr lang="en-US" sz="1800" dirty="0" err="1" smtClean="0"/>
              <a:t>пострадали</a:t>
            </a:r>
            <a:r>
              <a:rPr lang="en-US" sz="1800" dirty="0" smtClean="0"/>
              <a:t> </a:t>
            </a:r>
            <a:r>
              <a:rPr lang="en-US" sz="1800" dirty="0" err="1" smtClean="0"/>
              <a:t>настолько</a:t>
            </a:r>
            <a:r>
              <a:rPr lang="en-US" sz="1800" dirty="0" smtClean="0"/>
              <a:t> </a:t>
            </a:r>
            <a:r>
              <a:rPr lang="en-US" sz="1800" dirty="0" err="1" smtClean="0"/>
              <a:t>сильно</a:t>
            </a:r>
            <a:r>
              <a:rPr lang="en-US" sz="1800" dirty="0" smtClean="0"/>
              <a:t>, </a:t>
            </a:r>
            <a:r>
              <a:rPr lang="en-US" sz="1800" dirty="0" err="1" smtClean="0"/>
              <a:t>что</a:t>
            </a:r>
            <a:r>
              <a:rPr lang="en-US" sz="1800" dirty="0" smtClean="0"/>
              <a:t> </a:t>
            </a:r>
            <a:r>
              <a:rPr lang="en-US" sz="1800" dirty="0" err="1" smtClean="0"/>
              <a:t>уже</a:t>
            </a:r>
            <a:r>
              <a:rPr lang="en-US" sz="1800" dirty="0" smtClean="0"/>
              <a:t> </a:t>
            </a:r>
            <a:r>
              <a:rPr lang="en-US" sz="1800" dirty="0" err="1" smtClean="0"/>
              <a:t>не</a:t>
            </a:r>
            <a:r>
              <a:rPr lang="en-US" sz="1800" dirty="0" smtClean="0"/>
              <a:t> </a:t>
            </a:r>
            <a:r>
              <a:rPr lang="en-US" sz="1800" dirty="0" err="1" smtClean="0"/>
              <a:t>восстанавливались</a:t>
            </a:r>
            <a:r>
              <a:rPr lang="en-US" sz="1800" dirty="0" smtClean="0"/>
              <a:t>. </a:t>
            </a:r>
            <a:r>
              <a:rPr lang="en-US" sz="1800" dirty="0" err="1" smtClean="0"/>
              <a:t>Уцелел</a:t>
            </a:r>
            <a:r>
              <a:rPr lang="en-US" sz="1800" dirty="0" smtClean="0"/>
              <a:t> </a:t>
            </a:r>
            <a:r>
              <a:rPr lang="en-US" sz="1800" dirty="0" err="1" smtClean="0"/>
              <a:t>лишь</a:t>
            </a:r>
            <a:r>
              <a:rPr lang="en-US" sz="1800" dirty="0" smtClean="0"/>
              <a:t> </a:t>
            </a:r>
            <a:r>
              <a:rPr lang="en-US" sz="1800" dirty="0" err="1" smtClean="0"/>
              <a:t>один</a:t>
            </a:r>
            <a:r>
              <a:rPr lang="en-US" sz="1800" dirty="0" smtClean="0"/>
              <a:t> </a:t>
            </a:r>
            <a:r>
              <a:rPr lang="en-US" sz="1800" dirty="0" err="1" smtClean="0"/>
              <a:t>флигель</a:t>
            </a:r>
            <a:r>
              <a:rPr lang="en-US" sz="1800" dirty="0" smtClean="0"/>
              <a:t>, </a:t>
            </a:r>
            <a:r>
              <a:rPr lang="en-US" sz="1800" dirty="0" err="1" smtClean="0"/>
              <a:t>где</a:t>
            </a:r>
            <a:r>
              <a:rPr lang="en-US" sz="1800" dirty="0" smtClean="0"/>
              <a:t> </a:t>
            </a:r>
            <a:r>
              <a:rPr lang="en-US" sz="1800" dirty="0" err="1" smtClean="0"/>
              <a:t>еще</a:t>
            </a:r>
            <a:r>
              <a:rPr lang="en-US" sz="1800" dirty="0" smtClean="0"/>
              <a:t> в 1950-е </a:t>
            </a:r>
            <a:r>
              <a:rPr lang="en-US" sz="1800" dirty="0" err="1" smtClean="0"/>
              <a:t>годы</a:t>
            </a:r>
            <a:r>
              <a:rPr lang="en-US" sz="1800" dirty="0" smtClean="0"/>
              <a:t> </a:t>
            </a:r>
            <a:r>
              <a:rPr lang="en-US" sz="1800" dirty="0" err="1" smtClean="0"/>
              <a:t>размещалась</a:t>
            </a:r>
            <a:r>
              <a:rPr lang="en-US" sz="1800" dirty="0" smtClean="0"/>
              <a:t> </a:t>
            </a:r>
            <a:r>
              <a:rPr lang="en-US" sz="1800" dirty="0" err="1" smtClean="0"/>
              <a:t>школа</a:t>
            </a:r>
            <a:r>
              <a:rPr lang="en-US" sz="1800" dirty="0" smtClean="0"/>
              <a:t> (</a:t>
            </a:r>
            <a:r>
              <a:rPr lang="en-US" sz="1800" dirty="0" err="1" smtClean="0"/>
              <a:t>сейчас</a:t>
            </a:r>
            <a:r>
              <a:rPr lang="en-US" sz="1800" dirty="0" smtClean="0"/>
              <a:t> </a:t>
            </a:r>
            <a:r>
              <a:rPr lang="en-US" sz="1800" dirty="0" err="1" smtClean="0"/>
              <a:t>тоже</a:t>
            </a:r>
            <a:r>
              <a:rPr lang="en-US" sz="1800" dirty="0" smtClean="0"/>
              <a:t> </a:t>
            </a:r>
            <a:r>
              <a:rPr lang="en-US" sz="1800" dirty="0" err="1" smtClean="0"/>
              <a:t>разрушается</a:t>
            </a:r>
            <a:r>
              <a:rPr lang="en-US" sz="1800" dirty="0" smtClean="0"/>
              <a:t>). </a:t>
            </a:r>
            <a:endParaRPr lang="ru-RU" sz="1800" dirty="0"/>
          </a:p>
        </p:txBody>
      </p:sp>
      <p:pic>
        <p:nvPicPr>
          <p:cNvPr id="3" name="Рисунок 2" descr="yRAyPYTNZlM_05hpvjsaT-gseZ2D3T8NuhNEbREXnol4twYOEOeh7IHwWTGZ9Sp2Z_PpK7Jsbm4c3ZWC3tek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581128"/>
            <a:ext cx="3114675" cy="1905000"/>
          </a:xfrm>
          <a:prstGeom prst="rect">
            <a:avLst/>
          </a:prstGeom>
        </p:spPr>
      </p:pic>
      <p:pic>
        <p:nvPicPr>
          <p:cNvPr id="4" name="Рисунок 3" descr="267px-Село_Самуйлово_Усадьба_Голицыных_главный_дом_руины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221088"/>
            <a:ext cx="3390900" cy="226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2491680" cy="566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4581128"/>
            <a:ext cx="3672408" cy="1591072"/>
          </a:xfrm>
        </p:spPr>
        <p:txBody>
          <a:bodyPr/>
          <a:lstStyle/>
          <a:p>
            <a:r>
              <a:rPr lang="ru-RU" sz="2800" dirty="0" smtClean="0"/>
              <a:t>Так сегодня выглядит имение Голицыных</a:t>
            </a:r>
          </a:p>
          <a:p>
            <a:endParaRPr lang="ru-RU" dirty="0"/>
          </a:p>
        </p:txBody>
      </p:sp>
      <p:pic>
        <p:nvPicPr>
          <p:cNvPr id="5" name="Содержимое 3" descr="В руинах старой усадьбы лето2009">
            <a:hlinkClick r:id="rId2" tgtFrame="&quot;_blank&quot;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39604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9752" y="260648"/>
            <a:ext cx="3717920" cy="3096344"/>
          </a:xfrm>
          <a:prstGeom prst="rect">
            <a:avLst/>
          </a:prstGeom>
        </p:spPr>
      </p:pic>
      <p:pic>
        <p:nvPicPr>
          <p:cNvPr id="8" name="Picture 2" descr="C:\Documents and Settings\школа\Рабочий стол\Новая папка\film2006_0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429000"/>
            <a:ext cx="3744416" cy="3289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Современный вид каскадных прудов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2818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Содержимое 3" descr="В руинах старой усадьбы лето2009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640"/>
            <a:ext cx="72728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2146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Используемые </a:t>
            </a:r>
            <a:r>
              <a:rPr lang="ru-RU" dirty="0" smtClean="0"/>
              <a:t>источники:</a:t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1.Сайт Соборы.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RU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gagarincity.ru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http://smolbattle.ru/lofiversion/index.php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2443042"/>
            <a:ext cx="8028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4.http://www.nasledie-smolensk.ru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548680"/>
            <a:ext cx="3024336" cy="5577483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Название объекта: </a:t>
            </a:r>
            <a:r>
              <a:rPr lang="ru-RU" sz="2000" dirty="0" smtClean="0"/>
              <a:t>Храм Рождества Пресвятой Богородицы.   </a:t>
            </a:r>
            <a:br>
              <a:rPr lang="ru-RU" sz="2000" dirty="0" smtClean="0"/>
            </a:br>
            <a:r>
              <a:rPr lang="ru-RU" sz="2000" b="1" dirty="0" smtClean="0"/>
              <a:t>Архитектурный стиль: </a:t>
            </a:r>
            <a:r>
              <a:rPr lang="ru-RU" sz="2000" dirty="0" smtClean="0"/>
              <a:t>Классицизм</a:t>
            </a:r>
          </a:p>
          <a:p>
            <a:r>
              <a:rPr lang="ru-RU" sz="2000" b="1" dirty="0" smtClean="0"/>
              <a:t>Год постройки</a:t>
            </a:r>
            <a:r>
              <a:rPr lang="ru-RU" sz="2000" dirty="0" smtClean="0"/>
              <a:t>: 1791.</a:t>
            </a:r>
            <a:br>
              <a:rPr lang="ru-RU" sz="2000" dirty="0" smtClean="0"/>
            </a:br>
            <a:r>
              <a:rPr lang="ru-RU" sz="2000" b="1" dirty="0" smtClean="0"/>
              <a:t>Год утраты</a:t>
            </a:r>
            <a:r>
              <a:rPr lang="ru-RU" sz="2000" dirty="0" smtClean="0"/>
              <a:t>:1943 (взорвана немцами)</a:t>
            </a:r>
            <a:br>
              <a:rPr lang="ru-RU" sz="2000" dirty="0" smtClean="0"/>
            </a:br>
            <a:r>
              <a:rPr lang="ru-RU" sz="2000" b="1" dirty="0" err="1" smtClean="0"/>
              <a:t>Архитектор</a:t>
            </a:r>
            <a:r>
              <a:rPr lang="ru-RU" sz="2000" dirty="0" err="1" smtClean="0"/>
              <a:t>:Ф.П</a:t>
            </a:r>
            <a:r>
              <a:rPr lang="ru-RU" sz="2000" dirty="0" smtClean="0"/>
              <a:t>. Казне</a:t>
            </a:r>
            <a:br>
              <a:rPr lang="ru-RU" sz="2000" dirty="0" smtClean="0"/>
            </a:br>
            <a:r>
              <a:rPr lang="ru-RU" sz="2000" b="1" dirty="0" err="1" smtClean="0"/>
              <a:t>Адрес</a:t>
            </a:r>
            <a:r>
              <a:rPr lang="ru-RU" sz="2000" dirty="0" err="1" smtClean="0"/>
              <a:t>:Смоленская</a:t>
            </a:r>
            <a:r>
              <a:rPr lang="ru-RU" sz="2000" dirty="0" smtClean="0"/>
              <a:t> область, </a:t>
            </a:r>
            <a:r>
              <a:rPr lang="ru-RU" sz="2000" dirty="0" err="1" smtClean="0"/>
              <a:t>Гагаринский</a:t>
            </a:r>
            <a:r>
              <a:rPr lang="ru-RU" sz="2000" dirty="0" smtClean="0"/>
              <a:t> район, </a:t>
            </a:r>
            <a:r>
              <a:rPr lang="ru-RU" sz="2000" dirty="0" err="1" smtClean="0"/>
              <a:t>Самуйлово</a:t>
            </a:r>
            <a:endParaRPr lang="ru-RU" sz="2000" dirty="0" smtClean="0"/>
          </a:p>
          <a:p>
            <a:r>
              <a:rPr lang="ru-RU" sz="2000" b="1" dirty="0" smtClean="0"/>
              <a:t>Проезд</a:t>
            </a:r>
            <a:r>
              <a:rPr lang="ru-RU" sz="2000" dirty="0" smtClean="0"/>
              <a:t>: Расположено в северо-восточной части области в 25 км к северу от Гагарина.</a:t>
            </a:r>
          </a:p>
          <a:p>
            <a:r>
              <a:rPr lang="ru-RU" sz="2000" b="1" dirty="0" smtClean="0"/>
              <a:t>Координаты</a:t>
            </a:r>
            <a:r>
              <a:rPr lang="ru-RU" sz="2000" dirty="0" smtClean="0"/>
              <a:t>:55.767778, 35.0175 </a:t>
            </a:r>
            <a:endParaRPr lang="ru-RU" sz="2000" dirty="0"/>
          </a:p>
        </p:txBody>
      </p:sp>
      <p:pic>
        <p:nvPicPr>
          <p:cNvPr id="11" name="Содержимое 10" descr="http://gzhatsk.ru/images/rusadba04_s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6672"/>
            <a:ext cx="47525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88436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История храма           </a:t>
            </a:r>
            <a:r>
              <a:rPr lang="ru-RU" sz="1800" dirty="0" smtClean="0"/>
              <a:t>Жан Франсуа Тома де </a:t>
            </a:r>
            <a:r>
              <a:rPr lang="ru-RU" sz="1800" dirty="0" err="1" smtClean="0"/>
              <a:t>Томон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340768"/>
            <a:ext cx="5084068" cy="403244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dirty="0" smtClean="0"/>
              <a:t>         В 18 в </a:t>
            </a:r>
            <a:r>
              <a:rPr lang="ru-RU" sz="1400" dirty="0" err="1" smtClean="0"/>
              <a:t>в</a:t>
            </a:r>
            <a:r>
              <a:rPr lang="ru-RU" sz="1400" dirty="0" smtClean="0"/>
              <a:t> селе </a:t>
            </a:r>
            <a:r>
              <a:rPr lang="ru-RU" sz="1400" dirty="0" err="1" smtClean="0"/>
              <a:t>Самуйлово</a:t>
            </a:r>
            <a:r>
              <a:rPr lang="ru-RU" sz="1400" dirty="0" smtClean="0"/>
              <a:t> располагалась усадьба князей Голицыных. Ее созданием занимался французский архитектор Жан Франсуа Тома де </a:t>
            </a:r>
            <a:r>
              <a:rPr lang="ru-RU" sz="1400" dirty="0" err="1" smtClean="0"/>
              <a:t>Томон</a:t>
            </a:r>
            <a:r>
              <a:rPr lang="ru-RU" sz="1400" dirty="0" smtClean="0"/>
              <a:t>. Роскошный дворец в стиле зрелого классицизма, отстроенный на Смоленской земле был первой работой мастера в России. Его покровители Голицыны открыли ему доступ и к другим проектам. Тома де </a:t>
            </a:r>
            <a:r>
              <a:rPr lang="ru-RU" sz="1400" dirty="0" err="1" smtClean="0"/>
              <a:t>Томон</a:t>
            </a:r>
            <a:r>
              <a:rPr lang="ru-RU" sz="1400" dirty="0" smtClean="0"/>
              <a:t> строил здание Санкт-Петербургской биржи на Васильевском острове, ансамбль стрелки Васильевского острова и мавзолей императора Павла I. . В тот момент усадьба включала в себя главный дом, флигель "Малый домик" и манеж (симметрично соединенные колоннадой с главным домом), двухэтажную каменную богадельню с примыкавшими деревянной конюшней и двумя каретными сараями, квадратный каменный скотный двор, каменную сыроварню, двухэтажный деревянный склад сыроварни, деревянный флигель для скотников, двухэтажный каменный конторский флигель и два деревянных амбара. </a:t>
            </a:r>
            <a:r>
              <a:rPr lang="en-US" sz="1400" dirty="0" err="1" smtClean="0"/>
              <a:t>Парк</a:t>
            </a:r>
            <a:r>
              <a:rPr lang="en-US" sz="1400" dirty="0" smtClean="0"/>
              <a:t> в </a:t>
            </a:r>
            <a:r>
              <a:rPr lang="en-US" sz="1400" dirty="0" err="1" smtClean="0"/>
              <a:t>Самуйлове</a:t>
            </a:r>
            <a:r>
              <a:rPr lang="en-US" sz="1400" dirty="0" smtClean="0"/>
              <a:t> </a:t>
            </a:r>
            <a:r>
              <a:rPr lang="en-US" sz="1400" dirty="0" err="1" smtClean="0"/>
              <a:t>был</a:t>
            </a:r>
            <a:r>
              <a:rPr lang="en-US" sz="1400" dirty="0" smtClean="0"/>
              <a:t> </a:t>
            </a:r>
            <a:r>
              <a:rPr lang="en-US" sz="1400" dirty="0" err="1" smtClean="0"/>
              <a:t>разделен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регулярную</a:t>
            </a:r>
            <a:r>
              <a:rPr lang="en-US" sz="1400" dirty="0" smtClean="0"/>
              <a:t> и </a:t>
            </a:r>
            <a:r>
              <a:rPr lang="en-US" sz="1400" dirty="0" err="1" smtClean="0"/>
              <a:t>пейзажную</a:t>
            </a:r>
            <a:r>
              <a:rPr lang="en-US" sz="1400" dirty="0" smtClean="0"/>
              <a:t> </a:t>
            </a:r>
            <a:r>
              <a:rPr lang="en-US" sz="1400" dirty="0" err="1" smtClean="0"/>
              <a:t>зоны</a:t>
            </a:r>
            <a:r>
              <a:rPr lang="en-US" sz="1400" dirty="0" smtClean="0"/>
              <a:t> </a:t>
            </a:r>
            <a:r>
              <a:rPr lang="en-US" sz="1400" dirty="0" err="1" smtClean="0"/>
              <a:t>каскадом</a:t>
            </a:r>
            <a:r>
              <a:rPr lang="en-US" sz="1400" dirty="0" smtClean="0"/>
              <a:t> </a:t>
            </a:r>
            <a:r>
              <a:rPr lang="en-US" sz="1400" dirty="0" err="1" smtClean="0"/>
              <a:t>прудов</a:t>
            </a:r>
            <a:r>
              <a:rPr lang="en-US" sz="1400" dirty="0" smtClean="0"/>
              <a:t>. </a:t>
            </a:r>
            <a:r>
              <a:rPr lang="en-US" sz="1400" dirty="0" err="1" smtClean="0"/>
              <a:t>Все</a:t>
            </a:r>
            <a:r>
              <a:rPr lang="en-US" sz="1400" dirty="0" smtClean="0"/>
              <a:t> </a:t>
            </a:r>
            <a:r>
              <a:rPr lang="en-US" sz="1400" dirty="0" err="1" smtClean="0"/>
              <a:t>шесть</a:t>
            </a:r>
            <a:r>
              <a:rPr lang="en-US" sz="1400" dirty="0" smtClean="0"/>
              <a:t> </a:t>
            </a:r>
            <a:r>
              <a:rPr lang="en-US" sz="1400" dirty="0" err="1" smtClean="0"/>
              <a:t>прудов</a:t>
            </a:r>
            <a:r>
              <a:rPr lang="en-US" sz="1400" dirty="0" smtClean="0"/>
              <a:t> </a:t>
            </a:r>
            <a:r>
              <a:rPr lang="en-US" sz="1400" dirty="0" err="1" smtClean="0"/>
              <a:t>имели</a:t>
            </a:r>
            <a:r>
              <a:rPr lang="en-US" sz="1400" dirty="0" smtClean="0"/>
              <a:t> </a:t>
            </a:r>
            <a:r>
              <a:rPr lang="en-US" sz="1400" dirty="0" err="1" smtClean="0"/>
              <a:t>свои</a:t>
            </a:r>
            <a:r>
              <a:rPr lang="en-US" sz="1400" dirty="0" smtClean="0"/>
              <a:t> </a:t>
            </a:r>
            <a:r>
              <a:rPr lang="en-US" sz="1400" dirty="0" err="1" smtClean="0"/>
              <a:t>названия</a:t>
            </a:r>
            <a:r>
              <a:rPr lang="en-US" sz="1400" dirty="0" smtClean="0"/>
              <a:t>: </a:t>
            </a:r>
            <a:r>
              <a:rPr lang="en-US" sz="1400" dirty="0" err="1" smtClean="0"/>
              <a:t>Самуйловский</a:t>
            </a:r>
            <a:r>
              <a:rPr lang="en-US" sz="1400" dirty="0" smtClean="0"/>
              <a:t>, </a:t>
            </a:r>
            <a:r>
              <a:rPr lang="en-US" sz="1400" dirty="0" err="1" smtClean="0"/>
              <a:t>Теняевский</a:t>
            </a:r>
            <a:r>
              <a:rPr lang="en-US" sz="1400" dirty="0" smtClean="0"/>
              <a:t>, </a:t>
            </a:r>
            <a:r>
              <a:rPr lang="en-US" sz="1400" dirty="0" err="1" smtClean="0"/>
              <a:t>Черный</a:t>
            </a:r>
            <a:r>
              <a:rPr lang="en-US" sz="1400" dirty="0" smtClean="0"/>
              <a:t>, </a:t>
            </a:r>
            <a:r>
              <a:rPr lang="en-US" sz="1400" dirty="0" err="1" smtClean="0"/>
              <a:t>Дворцовый</a:t>
            </a:r>
            <a:r>
              <a:rPr lang="en-US" sz="1400" dirty="0" smtClean="0"/>
              <a:t>, </a:t>
            </a:r>
            <a:r>
              <a:rPr lang="en-US" sz="1400" dirty="0" err="1" smtClean="0"/>
              <a:t>Нижний</a:t>
            </a:r>
            <a:r>
              <a:rPr lang="en-US" sz="1400" dirty="0" smtClean="0"/>
              <a:t>, </a:t>
            </a:r>
            <a:r>
              <a:rPr lang="en-US" sz="1400" dirty="0" err="1" smtClean="0"/>
              <a:t>Круглый</a:t>
            </a:r>
            <a:r>
              <a:rPr lang="en-US" sz="1400" dirty="0" smtClean="0"/>
              <a:t>. </a:t>
            </a:r>
            <a:r>
              <a:rPr lang="en-US" sz="1400" dirty="0" err="1" smtClean="0"/>
              <a:t>Возле</a:t>
            </a:r>
            <a:r>
              <a:rPr lang="en-US" sz="1400" dirty="0" smtClean="0"/>
              <a:t> </a:t>
            </a:r>
            <a:r>
              <a:rPr lang="en-US" sz="1400" dirty="0" err="1" smtClean="0"/>
              <a:t>прудов</a:t>
            </a:r>
            <a:r>
              <a:rPr lang="en-US" sz="1400" dirty="0" smtClean="0"/>
              <a:t> </a:t>
            </a:r>
            <a:r>
              <a:rPr lang="en-US" sz="1400" dirty="0" err="1" smtClean="0"/>
              <a:t>росли</a:t>
            </a:r>
            <a:r>
              <a:rPr lang="en-US" sz="1400" dirty="0" smtClean="0"/>
              <a:t> </a:t>
            </a:r>
            <a:r>
              <a:rPr lang="en-US" sz="1400" dirty="0" err="1" smtClean="0"/>
              <a:t>тополя</a:t>
            </a:r>
            <a:r>
              <a:rPr lang="en-US" sz="1400" dirty="0" smtClean="0"/>
              <a:t>, </a:t>
            </a:r>
            <a:r>
              <a:rPr lang="en-US" sz="1400" dirty="0" err="1" smtClean="0"/>
              <a:t>черемуха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" name="Рисунок 3" descr="to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340768"/>
            <a:ext cx="2542042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ru-RU" sz="2000" b="1" dirty="0" err="1" smtClean="0"/>
              <a:t>Самуйлово</a:t>
            </a:r>
            <a:r>
              <a:rPr lang="ru-RU" sz="2000" b="1" dirty="0" smtClean="0"/>
              <a:t>, бывшее имение кн. Голицына. </a:t>
            </a:r>
            <a:r>
              <a:rPr lang="en-US" sz="2000" b="1" dirty="0" err="1" smtClean="0"/>
              <a:t>Фасад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стороны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сада</a:t>
            </a:r>
            <a:r>
              <a:rPr lang="en-US" sz="2000" b="1" dirty="0" smtClean="0"/>
              <a:t>.</a:t>
            </a:r>
            <a:endParaRPr lang="ru-RU" sz="2000" b="1" dirty="0" smtClean="0"/>
          </a:p>
          <a:p>
            <a:endParaRPr lang="ru-RU" dirty="0"/>
          </a:p>
        </p:txBody>
      </p:sp>
      <p:pic>
        <p:nvPicPr>
          <p:cNvPr id="7" name="Рисунок 6" descr="http://gzhatsk.ru/images/stius09_01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2529" r="2529"/>
          <a:stretch>
            <a:fillRect/>
          </a:stretch>
        </p:blipFill>
        <p:spPr bwMode="auto">
          <a:xfrm>
            <a:off x="1475656" y="332656"/>
            <a:ext cx="70567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/>
          <a:lstStyle/>
          <a:p>
            <a:r>
              <a:rPr lang="ru-RU" sz="1600" i="1" dirty="0" smtClean="0"/>
              <a:t>    </a:t>
            </a:r>
            <a:r>
              <a:rPr lang="ru-RU" sz="1600" i="1" dirty="0" err="1" smtClean="0"/>
              <a:t>Самуйлово</a:t>
            </a:r>
            <a:r>
              <a:rPr lang="ru-RU" sz="1600" i="1" dirty="0" smtClean="0"/>
              <a:t> (Смоленская губ.), бывшее</a:t>
            </a:r>
          </a:p>
          <a:p>
            <a:r>
              <a:rPr lang="ru-RU" sz="1600" i="1" dirty="0" smtClean="0"/>
              <a:t>     имение кн. Голицына.</a:t>
            </a:r>
            <a:br>
              <a:rPr lang="ru-RU" sz="1600" i="1" dirty="0" smtClean="0"/>
            </a:br>
            <a:r>
              <a:rPr lang="ru-RU" sz="1600" i="1" dirty="0" smtClean="0"/>
              <a:t>     Фасад со стороны подъезда.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5433467"/>
          </a:xfrm>
        </p:spPr>
        <p:txBody>
          <a:bodyPr/>
          <a:lstStyle/>
          <a:p>
            <a:r>
              <a:rPr lang="en-US" sz="1800" i="1" dirty="0" err="1" smtClean="0"/>
              <a:t>Самуйлово</a:t>
            </a:r>
            <a:r>
              <a:rPr lang="en-US" sz="1800" i="1" dirty="0" smtClean="0"/>
              <a:t>. </a:t>
            </a:r>
            <a:r>
              <a:rPr lang="en-US" sz="1800" i="1" dirty="0" err="1" smtClean="0"/>
              <a:t>Деталь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росписи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зала</a:t>
            </a:r>
            <a:r>
              <a:rPr lang="en-US" sz="1800" i="1" dirty="0" smtClean="0"/>
              <a:t>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5" name="Рисунок 4" descr="Самуйлово. Деталь росписи &#10;зал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4357718" cy="521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Самуйлово (Смоленская губ.), &#10;бывшее имение кн. Голицына. Фасад со стороны подъезда.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3571899" cy="521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476672"/>
            <a:ext cx="3096344" cy="5649491"/>
          </a:xfrm>
        </p:spPr>
        <p:txBody>
          <a:bodyPr>
            <a:noAutofit/>
          </a:bodyPr>
          <a:lstStyle/>
          <a:p>
            <a:r>
              <a:rPr lang="ru-RU" sz="1600" dirty="0" smtClean="0"/>
              <a:t>Выдающимся произведением зрелого классицизма была усадебная церковь Рождества Богородицы (1791), Теперь ее можно видеть только на редких  фотографиях. Это был величественный храм в стиле классицизм с двумя колокольнями на западном фасаде. Колонные портики дворца и храма, зеркально повторяясь, торжественно замыкали парадный усадебный проспект. По фотографиям трудно судить об архитектуре исчезнувшей церкви более определенно. Виден только западный фасад с колоннами и удачно скомпонованными симметричными звонницами. Их купольные башни уравновешивала массивная полусфера храмовой ротонды, прорезанной 12 высокими арочными окнами.</a:t>
            </a:r>
          </a:p>
        </p:txBody>
      </p:sp>
      <p:pic>
        <p:nvPicPr>
          <p:cNvPr id="7" name="Содержимое 6" descr="16-июня-2010-г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404664"/>
            <a:ext cx="4235162" cy="3008690"/>
          </a:xfrm>
        </p:spPr>
      </p:pic>
      <p:pic>
        <p:nvPicPr>
          <p:cNvPr id="5" name="Рисунок 4" descr="42676_20170723_160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645024"/>
            <a:ext cx="4455527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Начало строительства храма зафиксировано в архивной переписке </a:t>
            </a:r>
            <a:r>
              <a:rPr lang="ru-RU" sz="2000" dirty="0" err="1" smtClean="0"/>
              <a:t>голицынского</a:t>
            </a:r>
            <a:r>
              <a:rPr lang="ru-RU" sz="2000" dirty="0" smtClean="0"/>
              <a:t> фонда РГАДА. В пространном послании приказчику </a:t>
            </a:r>
            <a:r>
              <a:rPr lang="ru-RU" sz="2000" dirty="0" err="1" smtClean="0"/>
              <a:t>Гжатской</a:t>
            </a:r>
            <a:r>
              <a:rPr lang="ru-RU" sz="2000" dirty="0" smtClean="0"/>
              <a:t> вотчины Николаю Соловьеву от 25 мая 1788 г. Д.М. Голицын поминал ему, что «каменная церковь здесь заложена 15 сего месяца во имя Рождества Пресвятой Богородицы с пределами Николая Чудотворца и Святых Благоверных Великих князей царевича </a:t>
            </a:r>
            <a:r>
              <a:rPr lang="ru-RU" sz="2000" dirty="0" err="1" smtClean="0"/>
              <a:t>Димитрия</a:t>
            </a:r>
            <a:r>
              <a:rPr lang="ru-RU" sz="2000" dirty="0" smtClean="0"/>
              <a:t> и князя Александра Невского и что к совершенному построению оной время полагается в четыре или в пять лет из своего собственного кирпича, своего бута, белого камня и извести». К письму прилагался контракт с подрядчиком Лукой Никитиным, крестьянином деревни Корякиной Владимирского наместничества. Приказчику надлежало «при всем оном строении иметь </a:t>
            </a:r>
            <a:r>
              <a:rPr lang="ru-RU" sz="2000" dirty="0" err="1" smtClean="0"/>
              <a:t>наиприлежнейший</a:t>
            </a:r>
            <a:r>
              <a:rPr lang="ru-RU" sz="2000" dirty="0" smtClean="0"/>
              <a:t> присмотр с наблюдением точного исполнения каменщиками как в прочности строения так и в чистоте кладки стен». «Для </a:t>
            </a:r>
            <a:r>
              <a:rPr lang="ru-RU" sz="2000" dirty="0" err="1" smtClean="0"/>
              <a:t>всечастного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надзирания</a:t>
            </a:r>
            <a:r>
              <a:rPr lang="ru-RU" sz="2000" dirty="0" smtClean="0"/>
              <a:t> за каменщиками» также определились дворовые люди Максим Полежаев и Федор Угрюмое, «которые уже были в сей должности при строении каменной церкви в Крамской вотчине в селе Гнездилове и довольно насмотрелись, в чем что наблюдать должно».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3050"/>
            <a:ext cx="3744416" cy="7796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Церковь Сошествия Святого Духа в селе Шкинь возле Коломны</a:t>
            </a:r>
            <a:endParaRPr lang="ru-RU" dirty="0"/>
          </a:p>
        </p:txBody>
      </p:sp>
      <p:pic>
        <p:nvPicPr>
          <p:cNvPr id="5" name="Содержимое 4" descr="rusadba05_s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060848"/>
            <a:ext cx="3905250" cy="4095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476672"/>
            <a:ext cx="3744416" cy="5649491"/>
          </a:xfrm>
        </p:spPr>
        <p:txBody>
          <a:bodyPr>
            <a:normAutofit lnSpcReduction="10000"/>
          </a:bodyPr>
          <a:lstStyle/>
          <a:p>
            <a:r>
              <a:rPr lang="ru-RU" sz="1600" dirty="0" err="1" smtClean="0"/>
              <a:t>Самуйловская</a:t>
            </a:r>
            <a:r>
              <a:rPr lang="ru-RU" sz="1600" dirty="0" smtClean="0"/>
              <a:t> церковь органично встраивается в ряд аналогичных сооружений русского классицизма, появившихся во многих усадьбах в 1770-1790-х гг., вслед за постройкой Троицкого собора </a:t>
            </a:r>
            <a:r>
              <a:rPr lang="ru-RU" sz="1600" dirty="0" err="1" smtClean="0"/>
              <a:t>Александро-Невского</a:t>
            </a:r>
            <a:r>
              <a:rPr lang="ru-RU" sz="1600" dirty="0" smtClean="0"/>
              <a:t> монастыря в Петербурге, послужившего для первых из них образцом. </a:t>
            </a:r>
          </a:p>
          <a:p>
            <a:r>
              <a:rPr lang="ru-RU" sz="1600" dirty="0" smtClean="0"/>
              <a:t>Почетное место в  линии русского </a:t>
            </a:r>
            <a:r>
              <a:rPr lang="ru-RU" sz="1600" dirty="0" err="1" smtClean="0"/>
              <a:t>храмостроения</a:t>
            </a:r>
            <a:r>
              <a:rPr lang="ru-RU" sz="1600" dirty="0" smtClean="0"/>
              <a:t> занимала церковь в </a:t>
            </a:r>
            <a:r>
              <a:rPr lang="ru-RU" sz="1600" dirty="0" err="1" smtClean="0"/>
              <a:t>голицынском</a:t>
            </a:r>
            <a:r>
              <a:rPr lang="ru-RU" sz="1600" dirty="0" smtClean="0"/>
              <a:t> </a:t>
            </a:r>
            <a:r>
              <a:rPr lang="ru-RU" sz="1600" dirty="0" err="1" smtClean="0"/>
              <a:t>Самуйлове</a:t>
            </a:r>
            <a:r>
              <a:rPr lang="ru-RU" sz="1600" dirty="0" smtClean="0"/>
              <a:t>. По общей композиции паперти, формам колоколен и разбивке фасадов памятник был близок к сохранившемуся до наших дней храму Сошествия Святого Духа в селе Шкинь возле Коломны. Его возвели в 1794 г. по заказу генерал-майора Г.И. Бибикова и, вероятно, по проекту московского архитектора Р.Р. Казакова. </a:t>
            </a:r>
            <a:r>
              <a:rPr lang="ru-RU" sz="1600" dirty="0" err="1" smtClean="0"/>
              <a:t>Самуйловская</a:t>
            </a:r>
            <a:r>
              <a:rPr lang="ru-RU" sz="1600" dirty="0" smtClean="0"/>
              <a:t> церковь строилась в те же годы, и происхождение ее проекта можно связывать с той же московской архитектурной средой.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3050"/>
            <a:ext cx="4176464" cy="491654"/>
          </a:xfrm>
        </p:spPr>
        <p:txBody>
          <a:bodyPr>
            <a:noAutofit/>
          </a:bodyPr>
          <a:lstStyle/>
          <a:p>
            <a:r>
              <a:rPr lang="ru-RU" sz="1600" dirty="0" smtClean="0"/>
              <a:t>Уникальная фотография с изображением усадебной церкви из альбома немецкого офицера, 1942 год.</a:t>
            </a:r>
            <a:endParaRPr lang="ru-RU" sz="1600" dirty="0"/>
          </a:p>
        </p:txBody>
      </p:sp>
      <p:pic>
        <p:nvPicPr>
          <p:cNvPr id="5" name="Содержимое 4" descr="42676_20170723_160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692696"/>
            <a:ext cx="3312368" cy="28486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476672"/>
            <a:ext cx="3312368" cy="5649491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Рождественский храм был взорван немцами в 1943 году во время оккупации Смоленской области. Сегодня следует сожалеть не только об утрате незаурядного памятника классицизма, служившего украшением </a:t>
            </a:r>
            <a:r>
              <a:rPr lang="ru-RU" sz="1800" dirty="0" err="1" smtClean="0"/>
              <a:t>голицынской</a:t>
            </a:r>
            <a:r>
              <a:rPr lang="ru-RU" sz="1800" dirty="0" smtClean="0"/>
              <a:t> усадьбы, но и о его совершенной </a:t>
            </a:r>
            <a:r>
              <a:rPr lang="ru-RU" sz="1800" dirty="0" err="1" smtClean="0"/>
              <a:t>неизученности</a:t>
            </a:r>
            <a:r>
              <a:rPr lang="ru-RU" sz="1800" dirty="0" smtClean="0"/>
              <a:t>, можно сказать, потерянности для истории отечественной архитектуры. Это было произведение, выделяющееся на фоне усадебного архитектурного наследия, и, видимо, одно из лучших воплощений </a:t>
            </a:r>
            <a:r>
              <a:rPr lang="ru-RU" sz="1800" dirty="0" err="1" smtClean="0"/>
              <a:t>двухбашенной</a:t>
            </a:r>
            <a:r>
              <a:rPr lang="ru-RU" sz="1800" dirty="0" smtClean="0"/>
              <a:t> церковной типологии. </a:t>
            </a:r>
            <a:endParaRPr lang="ru-RU" sz="1800" dirty="0"/>
          </a:p>
        </p:txBody>
      </p:sp>
      <p:pic>
        <p:nvPicPr>
          <p:cNvPr id="6" name="Рисунок 5" descr="627237-9ed41838adaba65b91cc80346ed7b88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45024"/>
            <a:ext cx="4397126" cy="306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253</TotalTime>
  <Words>559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Тема13</vt:lpstr>
      <vt:lpstr>Тема12</vt:lpstr>
      <vt:lpstr>МБОУ «Ашковская основная школа» Храм Рождества Пресвятой Богородицы в Самуйлово</vt:lpstr>
      <vt:lpstr>Слайд 2</vt:lpstr>
      <vt:lpstr>История храма           Жан Франсуа Тома де Томон</vt:lpstr>
      <vt:lpstr>Слайд 4</vt:lpstr>
      <vt:lpstr>Слайд 5</vt:lpstr>
      <vt:lpstr>Слайд 6</vt:lpstr>
      <vt:lpstr>                    Начало строительства храма зафиксировано в архивной переписке голицынского фонда РГАДА. В пространном послании приказчику Гжатской вотчины Николаю Соловьеву от 25 мая 1788 г. Д.М. Голицын поминал ему, что «каменная церковь здесь заложена 15 сего месяца во имя Рождества Пресвятой Богородицы с пределами Николая Чудотворца и Святых Благоверных Великих князей царевича Димитрия и князя Александра Невского и что к совершенному построению оной время полагается в четыре или в пять лет из своего собственного кирпича, своего бута, белого камня и извести». К письму прилагался контракт с подрядчиком Лукой Никитиным, крестьянином деревни Корякиной Владимирского наместничества. Приказчику надлежало «при всем оном строении иметь наиприлежнейший присмотр с наблюдением точного исполнения каменщиками как в прочности строения так и в чистоте кладки стен». «Для всечастного надзирания за каменщиками» также определились дворовые люди Максим Полежаев и Федор Угрюмое, «которые уже были в сей должности при строении каменной церкви в Крамской вотчине в селе Гнездилове и довольно насмотрелись, в чем что наблюдать должно». </vt:lpstr>
      <vt:lpstr>Церковь Сошествия Святого Духа в селе Шкинь возле Коломны</vt:lpstr>
      <vt:lpstr>Уникальная фотография с изображением усадебной церкви из альбома немецкого офицера, 1942 год.</vt:lpstr>
      <vt:lpstr>     Во время Отечественной войны 1812 года французские солдаты не тронули Самуйлово. Маршал Ней был поражен великолепием усадебных построек и даже оставил на одной из стен главного дома надпись, которую перевели так: «Это здание представляет настолько художественное, во всех отношениях, архитектурное произведение, что истребление его огнем не должно считаться делом рук французской армии.» Уже в начале XX в. огромная усадьба с большим количеством построек была заброшена и разрушалась. Революция положения не исправила, а во время Великой Отечественной войны усадебные постройки пострадали настолько сильно, что уже не восстанавливались. Уцелел лишь один флигель, где еще в 1950-е годы размещалась школа (сейчас тоже разрушается). </vt:lpstr>
      <vt:lpstr>Слайд 11</vt:lpstr>
      <vt:lpstr>Слайд 12</vt:lpstr>
      <vt:lpstr>  Используемые источники: 1.Сайт Соборы.RU 2. gagarincity.ru 3.http://smolbattle.ru/lofiversion/index.php/ 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п</cp:lastModifiedBy>
  <cp:revision>36</cp:revision>
  <dcterms:created xsi:type="dcterms:W3CDTF">2016-06-03T19:18:24Z</dcterms:created>
  <dcterms:modified xsi:type="dcterms:W3CDTF">2019-09-09T17:55:09Z</dcterms:modified>
</cp:coreProperties>
</file>